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8"/>
  </p:notesMasterIdLst>
  <p:handoutMasterIdLst>
    <p:handoutMasterId r:id="rId9"/>
  </p:handoutMasterIdLst>
  <p:sldIdLst>
    <p:sldId id="258" r:id="rId2"/>
    <p:sldId id="263" r:id="rId3"/>
    <p:sldId id="264" r:id="rId4"/>
    <p:sldId id="265" r:id="rId5"/>
    <p:sldId id="266" r:id="rId6"/>
    <p:sldId id="267"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Daniels" initials="KD" lastIdx="1" clrIdx="0">
    <p:extLst>
      <p:ext uri="{19B8F6BF-5375-455C-9EA6-DF929625EA0E}">
        <p15:presenceInfo xmlns:p15="http://schemas.microsoft.com/office/powerpoint/2012/main" userId="241dd59abbb37a45" providerId="Windows Live"/>
      </p:ext>
    </p:extLst>
  </p:cmAuthor>
  <p:cmAuthor id="2" name="Beth Bramley" initials="BB" lastIdx="1" clrIdx="1">
    <p:extLst>
      <p:ext uri="{19B8F6BF-5375-455C-9EA6-DF929625EA0E}">
        <p15:presenceInfo xmlns:p15="http://schemas.microsoft.com/office/powerpoint/2012/main" userId="S::beth.bramley@iop.org::59bff4df-3a89-473f-b168-d6b44eeceea8" providerId="AD"/>
      </p:ext>
    </p:extLst>
  </p:cmAuthor>
  <p:cmAuthor id="3" name="Caterina" initials="C" lastIdx="1" clrIdx="2">
    <p:extLst>
      <p:ext uri="{19B8F6BF-5375-455C-9EA6-DF929625EA0E}">
        <p15:presenceInfo xmlns:p15="http://schemas.microsoft.com/office/powerpoint/2012/main" userId="S::Caterina.Lamacchia@iop.org::32b02694-7e1d-488f-9803-9a838006c7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24"/>
    <a:srgbClr val="ED1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34" autoAdjust="0"/>
    <p:restoredTop sz="65486" autoAdjust="0"/>
  </p:normalViewPr>
  <p:slideViewPr>
    <p:cSldViewPr snapToGrid="0">
      <p:cViewPr varScale="1">
        <p:scale>
          <a:sx n="33" d="100"/>
          <a:sy n="33" d="100"/>
        </p:scale>
        <p:origin x="32" y="100"/>
      </p:cViewPr>
      <p:guideLst>
        <p:guide orient="horz" pos="2160"/>
        <p:guide pos="2880"/>
        <p:guide orient="horz" pos="162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117" d="100"/>
          <a:sy n="117" d="100"/>
        </p:scale>
        <p:origin x="459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68CE88-2F2C-7748-95E7-C310FEBD56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2834ABF-31B0-3D4E-8F90-B71312259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5351C4-2D0B-D646-84CD-C8183F9F886D}" type="datetimeFigureOut">
              <a:rPr lang="en-US" smtClean="0"/>
              <a:pPr/>
              <a:t>10/7/2020</a:t>
            </a:fld>
            <a:endParaRPr lang="en-US"/>
          </a:p>
        </p:txBody>
      </p:sp>
      <p:sp>
        <p:nvSpPr>
          <p:cNvPr id="4" name="Footer Placeholder 3">
            <a:extLst>
              <a:ext uri="{FF2B5EF4-FFF2-40B4-BE49-F238E27FC236}">
                <a16:creationId xmlns:a16="http://schemas.microsoft.com/office/drawing/2014/main" id="{D786FC53-F433-E64F-B25C-9296B138A0F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766C55-F943-6041-A2C1-2FDC427A87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7DD33C-6564-0B41-A9B0-14BCD17ABB73}" type="slidenum">
              <a:rPr lang="en-US" smtClean="0"/>
              <a:pPr/>
              <a:t>‹#›</a:t>
            </a:fld>
            <a:endParaRPr lang="en-US"/>
          </a:p>
        </p:txBody>
      </p:sp>
    </p:spTree>
    <p:extLst>
      <p:ext uri="{BB962C8B-B14F-4D97-AF65-F5344CB8AC3E}">
        <p14:creationId xmlns:p14="http://schemas.microsoft.com/office/powerpoint/2010/main" val="952377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810FF2-D37C-4B5B-8DD2-E2C0F88912A9}" type="datetimeFigureOut">
              <a:rPr lang="en-GB" smtClean="0"/>
              <a:t>07/10/2020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199674-74B1-48D0-8323-17E0D62C7DE0}" type="slidenum">
              <a:rPr lang="en-GB" smtClean="0"/>
              <a:t>‹#›</a:t>
            </a:fld>
            <a:endParaRPr lang="en-GB"/>
          </a:p>
        </p:txBody>
      </p:sp>
    </p:spTree>
    <p:extLst>
      <p:ext uri="{BB962C8B-B14F-4D97-AF65-F5344CB8AC3E}">
        <p14:creationId xmlns:p14="http://schemas.microsoft.com/office/powerpoint/2010/main" val="708633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Subtitled version here: https://1drv.ms/v/s!AiXJ5C58W0onjPQcChPVbzeUNbSihg</a:t>
            </a:r>
          </a:p>
        </p:txBody>
      </p:sp>
      <p:sp>
        <p:nvSpPr>
          <p:cNvPr id="4" name="Slide Number Placeholder 3"/>
          <p:cNvSpPr>
            <a:spLocks noGrp="1"/>
          </p:cNvSpPr>
          <p:nvPr>
            <p:ph type="sldNum" sz="quarter" idx="5"/>
          </p:nvPr>
        </p:nvSpPr>
        <p:spPr/>
        <p:txBody>
          <a:bodyPr/>
          <a:lstStyle/>
          <a:p>
            <a:fld id="{62199674-74B1-48D0-8323-17E0D62C7DE0}" type="slidenum">
              <a:rPr lang="en-GB" smtClean="0"/>
              <a:t>2</a:t>
            </a:fld>
            <a:endParaRPr lang="en-GB"/>
          </a:p>
        </p:txBody>
      </p:sp>
    </p:spTree>
    <p:extLst>
      <p:ext uri="{BB962C8B-B14F-4D97-AF65-F5344CB8AC3E}">
        <p14:creationId xmlns:p14="http://schemas.microsoft.com/office/powerpoint/2010/main" val="1970921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62199674-74B1-48D0-8323-17E0D62C7DE0}" type="slidenum">
              <a:rPr lang="en-GB" smtClean="0"/>
              <a:t>3</a:t>
            </a:fld>
            <a:endParaRPr lang="en-GB"/>
          </a:p>
        </p:txBody>
      </p:sp>
    </p:spTree>
    <p:extLst>
      <p:ext uri="{BB962C8B-B14F-4D97-AF65-F5344CB8AC3E}">
        <p14:creationId xmlns:p14="http://schemas.microsoft.com/office/powerpoint/2010/main" val="3583815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199674-74B1-48D0-8323-17E0D62C7DE0}" type="slidenum">
              <a:rPr lang="en-GB" smtClean="0"/>
              <a:t>5</a:t>
            </a:fld>
            <a:endParaRPr lang="en-GB"/>
          </a:p>
        </p:txBody>
      </p:sp>
    </p:spTree>
    <p:extLst>
      <p:ext uri="{BB962C8B-B14F-4D97-AF65-F5344CB8AC3E}">
        <p14:creationId xmlns:p14="http://schemas.microsoft.com/office/powerpoint/2010/main" val="255028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2199674-74B1-48D0-8323-17E0D62C7DE0}" type="slidenum">
              <a:rPr lang="en-GB" smtClean="0"/>
              <a:t>6</a:t>
            </a:fld>
            <a:endParaRPr lang="en-GB"/>
          </a:p>
        </p:txBody>
      </p:sp>
    </p:spTree>
    <p:extLst>
      <p:ext uri="{BB962C8B-B14F-4D97-AF65-F5344CB8AC3E}">
        <p14:creationId xmlns:p14="http://schemas.microsoft.com/office/powerpoint/2010/main" val="4252972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GB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5812" y="679787"/>
            <a:ext cx="3874851" cy="1622425"/>
          </a:xfrm>
          <a:prstGeom prst="rect">
            <a:avLst/>
          </a:prstGeom>
        </p:spPr>
        <p:txBody>
          <a:bodyPr/>
          <a:lstStyle>
            <a:lvl1pPr>
              <a:defRPr sz="2400" b="1">
                <a:solidFill>
                  <a:schemeClr val="bg1"/>
                </a:solidFill>
              </a:defRPr>
            </a:lvl1pPr>
          </a:lstStyle>
          <a:p>
            <a:r>
              <a:rPr lang="en-US" dirty="0"/>
              <a:t>Click to edit Master title style</a:t>
            </a:r>
            <a:endParaRPr lang="en-GB" dirty="0"/>
          </a:p>
        </p:txBody>
      </p:sp>
      <p:sp>
        <p:nvSpPr>
          <p:cNvPr id="13" name="Text Placeholder 12"/>
          <p:cNvSpPr>
            <a:spLocks noGrp="1"/>
          </p:cNvSpPr>
          <p:nvPr>
            <p:ph type="body" sz="quarter" idx="11" hasCustomPrompt="1"/>
          </p:nvPr>
        </p:nvSpPr>
        <p:spPr>
          <a:xfrm>
            <a:off x="603115" y="3775075"/>
            <a:ext cx="2867160" cy="738559"/>
          </a:xfrm>
          <a:prstGeom prst="rect">
            <a:avLst/>
          </a:prstGeom>
        </p:spPr>
        <p:txBody>
          <a:bodyPr/>
          <a:lstStyle>
            <a:lvl1pPr marL="0" indent="0">
              <a:buNone/>
              <a:defRPr sz="1800">
                <a:latin typeface="+mj-lt"/>
              </a:defRPr>
            </a:lvl1pPr>
          </a:lstStyle>
          <a:p>
            <a:pPr lvl="0"/>
            <a:r>
              <a:rPr lang="en-US" dirty="0"/>
              <a:t>Subtitle</a:t>
            </a:r>
            <a:endParaRPr lang="en-GB" dirty="0"/>
          </a:p>
        </p:txBody>
      </p:sp>
    </p:spTree>
    <p:extLst>
      <p:ext uri="{BB962C8B-B14F-4D97-AF65-F5344CB8AC3E}">
        <p14:creationId xmlns:p14="http://schemas.microsoft.com/office/powerpoint/2010/main" val="213359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GB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310" y="194553"/>
            <a:ext cx="8229600" cy="421532"/>
          </a:xfrm>
          <a:prstGeom prst="rect">
            <a:avLst/>
          </a:prstGeom>
        </p:spPr>
        <p:txBody>
          <a:bodyPr/>
          <a:lstStyle>
            <a:lvl1pPr>
              <a:defRPr sz="2400" b="0">
                <a:solidFill>
                  <a:schemeClr val="bg1"/>
                </a:solidFill>
              </a:defRPr>
            </a:lvl1pPr>
          </a:lstStyle>
          <a:p>
            <a:r>
              <a:rPr lang="en-US" dirty="0"/>
              <a:t>Click to edit Master title style</a:t>
            </a:r>
            <a:endParaRPr lang="en-GB" dirty="0"/>
          </a:p>
        </p:txBody>
      </p:sp>
      <p:sp>
        <p:nvSpPr>
          <p:cNvPr id="4" name="Content Placeholder 3"/>
          <p:cNvSpPr>
            <a:spLocks noGrp="1"/>
          </p:cNvSpPr>
          <p:nvPr>
            <p:ph sz="quarter" idx="10"/>
          </p:nvPr>
        </p:nvSpPr>
        <p:spPr>
          <a:xfrm>
            <a:off x="0" y="739302"/>
            <a:ext cx="9143999" cy="3456461"/>
          </a:xfrm>
          <a:prstGeom prst="rect">
            <a:avLst/>
          </a:prstGeom>
        </p:spPr>
        <p:txBody>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9323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General)">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1"/>
            <a:ext cx="9144000" cy="3600000"/>
          </a:xfrm>
          <a:prstGeom prst="rect">
            <a:avLst/>
          </a:prstGeom>
          <a:solidFill>
            <a:srgbClr val="ED1C24"/>
          </a:solidFill>
          <a:ln>
            <a:solidFill>
              <a:srgbClr val="ED1C2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434F1C24-1768-FA4B-AB47-5FDCC9F157D8}"/>
              </a:ext>
            </a:extLst>
          </p:cNvPr>
          <p:cNvSpPr>
            <a:spLocks noGrp="1"/>
          </p:cNvSpPr>
          <p:nvPr>
            <p:ph type="ctrTitle"/>
          </p:nvPr>
        </p:nvSpPr>
        <p:spPr>
          <a:xfrm>
            <a:off x="720000" y="900000"/>
            <a:ext cx="4393406" cy="1800000"/>
          </a:xfrm>
          <a:prstGeom prst="rect">
            <a:avLst/>
          </a:prstGeom>
        </p:spPr>
        <p:txBody>
          <a:bodyPr lIns="0" tIns="0" rIns="0" bIns="0" anchor="t">
            <a:noAutofit/>
          </a:bodyPr>
          <a:lstStyle>
            <a:lvl1pPr algn="l">
              <a:lnSpc>
                <a:spcPct val="100000"/>
              </a:lnSpc>
              <a:defRPr sz="3600" b="1" i="0" baseline="0">
                <a:solidFill>
                  <a:schemeClr val="bg1"/>
                </a:solidFill>
                <a:latin typeface="+mj-lt"/>
                <a:cs typeface="Calibri"/>
              </a:defRPr>
            </a:lvl1pPr>
          </a:lstStyle>
          <a:p>
            <a:endParaRPr lang="en-GB" dirty="0"/>
          </a:p>
        </p:txBody>
      </p:sp>
      <p:sp>
        <p:nvSpPr>
          <p:cNvPr id="13" name="Subtitle 2">
            <a:extLst>
              <a:ext uri="{FF2B5EF4-FFF2-40B4-BE49-F238E27FC236}">
                <a16:creationId xmlns:a16="http://schemas.microsoft.com/office/drawing/2014/main" id="{3F4B94C8-97F6-BD49-A011-F5602E172017}"/>
              </a:ext>
            </a:extLst>
          </p:cNvPr>
          <p:cNvSpPr>
            <a:spLocks noGrp="1"/>
          </p:cNvSpPr>
          <p:nvPr>
            <p:ph type="subTitle" idx="1" hasCustomPrompt="1"/>
          </p:nvPr>
        </p:nvSpPr>
        <p:spPr>
          <a:xfrm>
            <a:off x="720000" y="3813666"/>
            <a:ext cx="4393406" cy="1050100"/>
          </a:xfrm>
          <a:prstGeom prst="rect">
            <a:avLst/>
          </a:prstGeom>
        </p:spPr>
        <p:txBody>
          <a:bodyPr lIns="0" tIns="0" rIns="0" bIns="0">
            <a:noAutofit/>
          </a:bodyPr>
          <a:lstStyle>
            <a:lvl1pPr marL="0" indent="0" algn="l">
              <a:lnSpc>
                <a:spcPct val="100000"/>
              </a:lnSpc>
              <a:buNone/>
              <a:defRPr sz="1800" baseline="0">
                <a:solidFill>
                  <a:schemeClr val="tx1"/>
                </a:solidFill>
                <a:latin typeface="+mn-lt"/>
                <a:cs typeface="Calibri"/>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GB" dirty="0"/>
              <a:t>Click to add text</a:t>
            </a:r>
          </a:p>
        </p:txBody>
      </p:sp>
      <p:pic>
        <p:nvPicPr>
          <p:cNvPr id="8" name="Picture 7" descr="A close up of a logo&#10;&#10;Description automatically generated">
            <a:extLst>
              <a:ext uri="{FF2B5EF4-FFF2-40B4-BE49-F238E27FC236}">
                <a16:creationId xmlns:a16="http://schemas.microsoft.com/office/drawing/2014/main" id="{A0994E00-C624-C041-A4A9-106444E582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22990" y="4573200"/>
            <a:ext cx="2878635" cy="290566"/>
          </a:xfrm>
          <a:prstGeom prst="rect">
            <a:avLst/>
          </a:prstGeom>
        </p:spPr>
      </p:pic>
    </p:spTree>
    <p:extLst>
      <p:ext uri="{BB962C8B-B14F-4D97-AF65-F5344CB8AC3E}">
        <p14:creationId xmlns:p14="http://schemas.microsoft.com/office/powerpoint/2010/main" val="177074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ariable Content Slide">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B22595-F3E0-A14B-92AD-287866BFCA80}"/>
              </a:ext>
            </a:extLst>
          </p:cNvPr>
          <p:cNvSpPr/>
          <p:nvPr userDrawn="1"/>
        </p:nvSpPr>
        <p:spPr>
          <a:xfrm>
            <a:off x="0" y="1"/>
            <a:ext cx="9144000" cy="720000"/>
          </a:xfrm>
          <a:prstGeom prst="rect">
            <a:avLst/>
          </a:prstGeom>
          <a:solidFill>
            <a:srgbClr val="ED1C2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Content Placeholder 6">
            <a:extLst>
              <a:ext uri="{FF2B5EF4-FFF2-40B4-BE49-F238E27FC236}">
                <a16:creationId xmlns:a16="http://schemas.microsoft.com/office/drawing/2014/main" id="{86C78AF7-68DC-3144-9C7A-91220A451481}"/>
              </a:ext>
            </a:extLst>
          </p:cNvPr>
          <p:cNvSpPr>
            <a:spLocks noGrp="1"/>
          </p:cNvSpPr>
          <p:nvPr>
            <p:ph sz="quarter" idx="15"/>
          </p:nvPr>
        </p:nvSpPr>
        <p:spPr>
          <a:xfrm>
            <a:off x="0" y="720001"/>
            <a:ext cx="9144000" cy="3683688"/>
          </a:xfrm>
          <a:prstGeom prst="rect">
            <a:avLst/>
          </a:prstGeom>
        </p:spPr>
        <p:txBody>
          <a:bodyPr/>
          <a:lstStyle>
            <a:lvl1pPr marL="0" indent="0">
              <a:buNone/>
              <a:defRPr sz="1800" baseline="0">
                <a:latin typeface="+mn-lt"/>
              </a:defRPr>
            </a:lvl1pPr>
          </a:lstStyle>
          <a:p>
            <a:pPr lvl="0"/>
            <a:endParaRPr lang="en-GB" dirty="0"/>
          </a:p>
        </p:txBody>
      </p:sp>
      <p:sp>
        <p:nvSpPr>
          <p:cNvPr id="5" name="Title 1">
            <a:extLst>
              <a:ext uri="{FF2B5EF4-FFF2-40B4-BE49-F238E27FC236}">
                <a16:creationId xmlns:a16="http://schemas.microsoft.com/office/drawing/2014/main" id="{277A61DB-149D-2F42-9B7A-46339FC97A18}"/>
              </a:ext>
            </a:extLst>
          </p:cNvPr>
          <p:cNvSpPr>
            <a:spLocks noGrp="1"/>
          </p:cNvSpPr>
          <p:nvPr>
            <p:ph type="title"/>
          </p:nvPr>
        </p:nvSpPr>
        <p:spPr>
          <a:xfrm>
            <a:off x="360000" y="180000"/>
            <a:ext cx="7338609" cy="408857"/>
          </a:xfrm>
          <a:prstGeom prst="rect">
            <a:avLst/>
          </a:prstGeom>
          <a:noFill/>
        </p:spPr>
        <p:txBody>
          <a:bodyPr lIns="0" tIns="0" rIns="0" bIns="0"/>
          <a:lstStyle>
            <a:lvl1pPr>
              <a:defRPr sz="2400" b="0" i="0" baseline="0">
                <a:solidFill>
                  <a:schemeClr val="bg1"/>
                </a:solidFill>
                <a:latin typeface="+mj-lt"/>
              </a:defRPr>
            </a:lvl1pPr>
          </a:lstStyle>
          <a:p>
            <a:pPr lvl="0"/>
            <a:endParaRPr lang="en-GB" dirty="0"/>
          </a:p>
        </p:txBody>
      </p:sp>
      <p:pic>
        <p:nvPicPr>
          <p:cNvPr id="6" name="Picture 5" descr="A close up of a logo&#10;&#10;Description automatically generated">
            <a:extLst>
              <a:ext uri="{FF2B5EF4-FFF2-40B4-BE49-F238E27FC236}">
                <a16:creationId xmlns:a16="http://schemas.microsoft.com/office/drawing/2014/main" id="{2172BC08-6634-7B49-AB76-DC825E7D987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24000" y="4587460"/>
            <a:ext cx="2160000" cy="218027"/>
          </a:xfrm>
          <a:prstGeom prst="rect">
            <a:avLst/>
          </a:prstGeom>
        </p:spPr>
      </p:pic>
    </p:spTree>
    <p:extLst>
      <p:ext uri="{BB962C8B-B14F-4D97-AF65-F5344CB8AC3E}">
        <p14:creationId xmlns:p14="http://schemas.microsoft.com/office/powerpoint/2010/main" val="381660682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165182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78" r:id="rId3"/>
    <p:sldLayoutId id="2147483680" r:id="rId4"/>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1drv.ms/v/s!AiXJ5C58W0onjPJyzG6mPAS2fRn-F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Fifty-minute activity </a:t>
            </a:r>
            <a:br>
              <a:rPr lang="en-GB" sz="2800" dirty="0"/>
            </a:br>
            <a:r>
              <a:rPr lang="en-GB" sz="2800" b="0" dirty="0"/>
              <a:t>The system - who does it work for?</a:t>
            </a:r>
            <a:br>
              <a:rPr lang="en-GB" sz="2800" b="0" dirty="0"/>
            </a:br>
            <a:endParaRPr lang="en-GB" sz="2800" b="0" dirty="0"/>
          </a:p>
        </p:txBody>
      </p:sp>
      <p:sp>
        <p:nvSpPr>
          <p:cNvPr id="3" name="Text Placeholder 2"/>
          <p:cNvSpPr>
            <a:spLocks noGrp="1"/>
          </p:cNvSpPr>
          <p:nvPr>
            <p:ph type="body" sz="quarter" idx="11"/>
          </p:nvPr>
        </p:nvSpPr>
        <p:spPr/>
        <p:txBody>
          <a:bodyPr/>
          <a:lstStyle/>
          <a:p>
            <a:r>
              <a:rPr lang="en-GB" b="1" dirty="0"/>
              <a:t>Does any gender really benefit in our society?</a:t>
            </a:r>
            <a:endParaRPr lang="en-GB" dirty="0"/>
          </a:p>
        </p:txBody>
      </p:sp>
    </p:spTree>
    <p:extLst>
      <p:ext uri="{BB962C8B-B14F-4D97-AF65-F5344CB8AC3E}">
        <p14:creationId xmlns:p14="http://schemas.microsoft.com/office/powerpoint/2010/main" val="584965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0"/>
          </p:nvPr>
        </p:nvSpPr>
        <p:spPr/>
        <p:txBody>
          <a:bodyPr/>
          <a:lstStyle/>
          <a:p>
            <a:r>
              <a:rPr lang="en-GB" dirty="0">
                <a:hlinkClick r:id="rId3"/>
              </a:rPr>
              <a:t>Challenging Stereotypes animation</a:t>
            </a:r>
            <a:endParaRPr lang="en-GB" dirty="0"/>
          </a:p>
        </p:txBody>
      </p:sp>
    </p:spTree>
    <p:extLst>
      <p:ext uri="{BB962C8B-B14F-4D97-AF65-F5344CB8AC3E}">
        <p14:creationId xmlns:p14="http://schemas.microsoft.com/office/powerpoint/2010/main" val="590425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you think? </a:t>
            </a:r>
          </a:p>
        </p:txBody>
      </p:sp>
      <p:sp>
        <p:nvSpPr>
          <p:cNvPr id="3" name="Content Placeholder 2"/>
          <p:cNvSpPr>
            <a:spLocks noGrp="1"/>
          </p:cNvSpPr>
          <p:nvPr>
            <p:ph sz="quarter" idx="10"/>
          </p:nvPr>
        </p:nvSpPr>
        <p:spPr>
          <a:xfrm>
            <a:off x="485775" y="1162050"/>
            <a:ext cx="8153400" cy="2862263"/>
          </a:xfrm>
        </p:spPr>
        <p:txBody>
          <a:bodyPr/>
          <a:lstStyle/>
          <a:p>
            <a:pPr marL="0" indent="0">
              <a:buNone/>
            </a:pPr>
            <a:r>
              <a:rPr lang="en-GB" sz="2400" dirty="0"/>
              <a:t>What do you think about this?</a:t>
            </a:r>
          </a:p>
          <a:p>
            <a:pPr marL="0" indent="0">
              <a:buNone/>
            </a:pPr>
            <a:endParaRPr lang="en-GB" sz="2400" dirty="0"/>
          </a:p>
          <a:p>
            <a:pPr marL="0" indent="0">
              <a:buNone/>
            </a:pPr>
            <a:r>
              <a:rPr lang="en-GB" sz="2400" i="1" dirty="0"/>
              <a:t>‘There’s no way of telling whether this is a male brain or a female brain. The only big difference is in how individual brains work. So, who does this system work for? Men might get paid more than women for doing the same job, but the fact that men die younger suggests that there aren’t really any winners…’ </a:t>
            </a:r>
            <a:endParaRPr lang="en-GB" sz="2400" dirty="0"/>
          </a:p>
        </p:txBody>
      </p:sp>
    </p:spTree>
    <p:extLst>
      <p:ext uri="{BB962C8B-B14F-4D97-AF65-F5344CB8AC3E}">
        <p14:creationId xmlns:p14="http://schemas.microsoft.com/office/powerpoint/2010/main" val="309396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do you think? </a:t>
            </a:r>
          </a:p>
        </p:txBody>
      </p:sp>
      <p:sp>
        <p:nvSpPr>
          <p:cNvPr id="3" name="Content Placeholder 2"/>
          <p:cNvSpPr>
            <a:spLocks noGrp="1"/>
          </p:cNvSpPr>
          <p:nvPr>
            <p:ph sz="quarter" idx="10"/>
          </p:nvPr>
        </p:nvSpPr>
        <p:spPr>
          <a:xfrm>
            <a:off x="1371600" y="1485900"/>
            <a:ext cx="6181725" cy="2443163"/>
          </a:xfrm>
        </p:spPr>
        <p:txBody>
          <a:bodyPr/>
          <a:lstStyle/>
          <a:p>
            <a:pPr marL="0" indent="0">
              <a:buNone/>
            </a:pPr>
            <a:r>
              <a:rPr lang="en-GB" sz="2400" dirty="0"/>
              <a:t>Do you know of any other gender related facts or current issues/discussions? </a:t>
            </a:r>
            <a:endParaRPr lang="en-GB" dirty="0"/>
          </a:p>
        </p:txBody>
      </p:sp>
    </p:spTree>
    <p:extLst>
      <p:ext uri="{BB962C8B-B14F-4D97-AF65-F5344CB8AC3E}">
        <p14:creationId xmlns:p14="http://schemas.microsoft.com/office/powerpoint/2010/main" val="1265396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Do gender roles really benefit anyone in society?</a:t>
            </a:r>
          </a:p>
        </p:txBody>
      </p:sp>
      <p:sp>
        <p:nvSpPr>
          <p:cNvPr id="3" name="Content Placeholder 2"/>
          <p:cNvSpPr>
            <a:spLocks noGrp="1"/>
          </p:cNvSpPr>
          <p:nvPr>
            <p:ph sz="quarter" idx="10"/>
          </p:nvPr>
        </p:nvSpPr>
        <p:spPr>
          <a:xfrm>
            <a:off x="0" y="844685"/>
            <a:ext cx="9143999" cy="3929063"/>
          </a:xfrm>
        </p:spPr>
        <p:txBody>
          <a:bodyPr/>
          <a:lstStyle/>
          <a:p>
            <a:r>
              <a:rPr lang="en-GB" sz="2400" dirty="0"/>
              <a:t>You are going to do some research regarding gender differences/ imbalances in society to really try to answer the question:</a:t>
            </a:r>
            <a:br>
              <a:rPr lang="en-GB" sz="2400" dirty="0"/>
            </a:br>
            <a:r>
              <a:rPr lang="en-GB" sz="2400" b="1" i="1" dirty="0"/>
              <a:t>Do gender roles really benefit anyone in society? </a:t>
            </a:r>
          </a:p>
          <a:p>
            <a:pPr lvl="0"/>
            <a:r>
              <a:rPr lang="en-GB" sz="2400" dirty="0"/>
              <a:t>You will divide into pairs or groups - your teacher will direct. Working together you will then research and begin to delve into the answers to this question.</a:t>
            </a:r>
          </a:p>
          <a:p>
            <a:r>
              <a:rPr lang="en-GB" sz="2400" dirty="0"/>
              <a:t> You will be researching either employment and the gender pay gap or men dying younger using links that your teacher will provide. </a:t>
            </a:r>
          </a:p>
          <a:p>
            <a:r>
              <a:rPr lang="en-GB" sz="2400" dirty="0"/>
              <a:t>Your teacher will tell you how you will be reporting this information back to the class.</a:t>
            </a:r>
          </a:p>
        </p:txBody>
      </p:sp>
    </p:spTree>
    <p:extLst>
      <p:ext uri="{BB962C8B-B14F-4D97-AF65-F5344CB8AC3E}">
        <p14:creationId xmlns:p14="http://schemas.microsoft.com/office/powerpoint/2010/main" val="4089913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60" y="165978"/>
            <a:ext cx="8229600" cy="421532"/>
          </a:xfrm>
        </p:spPr>
        <p:txBody>
          <a:bodyPr/>
          <a:lstStyle/>
          <a:p>
            <a:r>
              <a:rPr lang="en-GB" b="1" dirty="0"/>
              <a:t>Reflection:</a:t>
            </a:r>
            <a:br>
              <a:rPr lang="en-GB" b="1" dirty="0"/>
            </a:br>
            <a:endParaRPr lang="en-GB" b="1" dirty="0"/>
          </a:p>
        </p:txBody>
      </p:sp>
      <p:sp>
        <p:nvSpPr>
          <p:cNvPr id="3" name="Content Placeholder 2"/>
          <p:cNvSpPr>
            <a:spLocks noGrp="1"/>
          </p:cNvSpPr>
          <p:nvPr>
            <p:ph sz="quarter" idx="10"/>
          </p:nvPr>
        </p:nvSpPr>
        <p:spPr>
          <a:xfrm>
            <a:off x="1281922" y="1095374"/>
            <a:ext cx="6696075" cy="2967039"/>
          </a:xfrm>
        </p:spPr>
        <p:txBody>
          <a:bodyPr/>
          <a:lstStyle/>
          <a:p>
            <a:pPr marL="0" indent="0">
              <a:buNone/>
            </a:pPr>
            <a:r>
              <a:rPr lang="en-US" sz="2400" b="1" dirty="0"/>
              <a:t>Do gender roles really benefit anyone in society? </a:t>
            </a:r>
          </a:p>
          <a:p>
            <a:pPr marL="0" indent="0">
              <a:buNone/>
            </a:pPr>
            <a:endParaRPr lang="en-GB" sz="2400" dirty="0"/>
          </a:p>
          <a:p>
            <a:pPr marL="457200" indent="-457200">
              <a:buFont typeface="Arial" panose="020B0604020202020204" pitchFamily="34" charset="0"/>
              <a:buAutoNum type="arabicPeriod"/>
            </a:pPr>
            <a:r>
              <a:rPr lang="en-GB" sz="2400" dirty="0"/>
              <a:t>What have you learnt from doing this research? </a:t>
            </a:r>
          </a:p>
          <a:p>
            <a:pPr marL="457200" indent="-457200">
              <a:buFont typeface="Arial" panose="020B0604020202020204" pitchFamily="34" charset="0"/>
              <a:buAutoNum type="arabicPeriod"/>
            </a:pPr>
            <a:r>
              <a:rPr lang="en-GB" sz="2400" dirty="0"/>
              <a:t>Do you think any gender really benefits in society? If so, why?</a:t>
            </a:r>
          </a:p>
        </p:txBody>
      </p:sp>
    </p:spTree>
    <p:extLst>
      <p:ext uri="{BB962C8B-B14F-4D97-AF65-F5344CB8AC3E}">
        <p14:creationId xmlns:p14="http://schemas.microsoft.com/office/powerpoint/2010/main" val="1446505759"/>
      </p:ext>
    </p:extLst>
  </p:cSld>
  <p:clrMapOvr>
    <a:masterClrMapping/>
  </p:clrMapOvr>
</p:sld>
</file>

<file path=ppt/theme/theme1.xml><?xml version="1.0" encoding="utf-8"?>
<a:theme xmlns:a="http://schemas.openxmlformats.org/drawingml/2006/main" name="IGB and IOP Theme">
  <a:themeElements>
    <a:clrScheme name="IOP colours">
      <a:dk1>
        <a:srgbClr val="000000"/>
      </a:dk1>
      <a:lt1>
        <a:srgbClr val="FFFFFF"/>
      </a:lt1>
      <a:dk2>
        <a:srgbClr val="009999"/>
      </a:dk2>
      <a:lt2>
        <a:srgbClr val="FFFFFF"/>
      </a:lt2>
      <a:accent1>
        <a:srgbClr val="232996"/>
      </a:accent1>
      <a:accent2>
        <a:srgbClr val="99CC33"/>
      </a:accent2>
      <a:accent3>
        <a:srgbClr val="CC9900"/>
      </a:accent3>
      <a:accent4>
        <a:srgbClr val="0099CC"/>
      </a:accent4>
      <a:accent5>
        <a:srgbClr val="ED1C24"/>
      </a:accent5>
      <a:accent6>
        <a:srgbClr val="FFCC00"/>
      </a:accent6>
      <a:hlink>
        <a:srgbClr val="A17729"/>
      </a:hlink>
      <a:folHlink>
        <a:srgbClr val="ED1C24"/>
      </a:folHlink>
    </a:clrScheme>
    <a:fontScheme name="Expo">
      <a:majorFont>
        <a:latin typeface="Calibri"/>
        <a:ea typeface=""/>
        <a:cs typeface=""/>
        <a:font script="Jpan" typeface="ＭＳ ゴシック"/>
      </a:majorFont>
      <a:minorFont>
        <a:latin typeface="Calibri"/>
        <a:ea typeface=""/>
        <a:cs typeface=""/>
        <a:font script="Jpan" typeface="ＭＳ ゴシック"/>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5CA072CEEC80499FC369B7CA8027BD" ma:contentTypeVersion="13" ma:contentTypeDescription="Create a new document." ma:contentTypeScope="" ma:versionID="0320a10dd630c50f53390d007547333f">
  <xsd:schema xmlns:xsd="http://www.w3.org/2001/XMLSchema" xmlns:xs="http://www.w3.org/2001/XMLSchema" xmlns:p="http://schemas.microsoft.com/office/2006/metadata/properties" xmlns:ns2="0cde2f4a-9710-4063-bdde-10d0437108f9" xmlns:ns3="97b6b158-878f-4ba7-889c-0a6b72874be7" targetNamespace="http://schemas.microsoft.com/office/2006/metadata/properties" ma:root="true" ma:fieldsID="0dab030b278b0d6dd7c20970d601b52e" ns2:_="" ns3:_="">
    <xsd:import namespace="0cde2f4a-9710-4063-bdde-10d0437108f9"/>
    <xsd:import namespace="97b6b158-878f-4ba7-889c-0a6b72874b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e2f4a-9710-4063-bdde-10d0437108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7b6b158-878f-4ba7-889c-0a6b72874be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855AE7B-EC60-443B-8C9E-6EB5BBAE517E}"/>
</file>

<file path=customXml/itemProps2.xml><?xml version="1.0" encoding="utf-8"?>
<ds:datastoreItem xmlns:ds="http://schemas.openxmlformats.org/officeDocument/2006/customXml" ds:itemID="{4773E641-EA7A-4888-ABFE-6472AA93DBF4}"/>
</file>

<file path=customXml/itemProps3.xml><?xml version="1.0" encoding="utf-8"?>
<ds:datastoreItem xmlns:ds="http://schemas.openxmlformats.org/officeDocument/2006/customXml" ds:itemID="{BF5C7073-C994-4A33-8FBF-1A2EC6092956}"/>
</file>

<file path=docProps/app.xml><?xml version="1.0" encoding="utf-8"?>
<Properties xmlns="http://schemas.openxmlformats.org/officeDocument/2006/extended-properties" xmlns:vt="http://schemas.openxmlformats.org/officeDocument/2006/docPropsVTypes">
  <Template/>
  <TotalTime>1538</TotalTime>
  <Words>289</Words>
  <Application>Microsoft Office PowerPoint</Application>
  <PresentationFormat>On-screen Show (16:9)</PresentationFormat>
  <Paragraphs>24</Paragraphs>
  <Slides>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IGB and IOP Theme</vt:lpstr>
      <vt:lpstr>Fifty-minute activity  The system - who does it work for? </vt:lpstr>
      <vt:lpstr>PowerPoint Presentation</vt:lpstr>
      <vt:lpstr>What do you think? </vt:lpstr>
      <vt:lpstr>What do you think? </vt:lpstr>
      <vt:lpstr>Do gender roles really benefit anyone in society?</vt:lpstr>
      <vt:lpstr>Reflection: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Bunney</dc:creator>
  <cp:lastModifiedBy>Caterina Lamacchia</cp:lastModifiedBy>
  <cp:revision>244</cp:revision>
  <cp:lastPrinted>2019-01-14T13:00:16Z</cp:lastPrinted>
  <dcterms:created xsi:type="dcterms:W3CDTF">2019-06-10T10:32:36Z</dcterms:created>
  <dcterms:modified xsi:type="dcterms:W3CDTF">2020-10-07T10:34:31Z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0x0101008C5CA072CEEC80499FC369B7CA8027BD</vt:lpwstr>
  </property>
  <property fmtid="{D5CDD505-2E9C-101B-9397-08002B2CF9AE}" pid="3" name="Order">
    <vt:r8>1615200</vt:r8>
  </property>
</Properties>
</file>